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A9EC-835C-4614-BD06-EE4A67A0DC99}" type="datetimeFigureOut">
              <a:rPr lang="hu-HU" smtClean="0"/>
              <a:t>2009.09.24.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051B-AF1D-435C-86AC-BD33814B2E7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N%C3%A9met_nyelv" TargetMode="External"/><Relationship Id="rId2" Type="http://schemas.openxmlformats.org/officeDocument/2006/relationships/hyperlink" Target="http://hu.wikipedia.org/wiki/Latin_nyel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u.wikipedia.org/wiki/Angol_nyel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hu-HU" b="1" dirty="0" err="1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Papírusztekercs</a:t>
            </a:r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  vagy DVD?</a:t>
            </a:r>
            <a:endParaRPr lang="hu-HU" b="1" dirty="0">
              <a:solidFill>
                <a:schemeClr val="accent4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714380"/>
          </a:xfrm>
        </p:spPr>
        <p:txBody>
          <a:bodyPr>
            <a:noAutofit/>
          </a:bodyPr>
          <a:lstStyle/>
          <a:p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  <a:ea typeface="+mj-ea"/>
                <a:cs typeface="+mj-cs"/>
              </a:rPr>
              <a:t>JOG: </a:t>
            </a:r>
            <a:r>
              <a:rPr lang="hu-HU" sz="2000" b="1" dirty="0" smtClean="0">
                <a:solidFill>
                  <a:schemeClr val="accent4">
                    <a:lumMod val="50000"/>
                  </a:schemeClr>
                </a:solidFill>
                <a:latin typeface="Forte" pitchFamily="66" charset="0"/>
                <a:ea typeface="+mj-ea"/>
                <a:cs typeface="+mj-cs"/>
              </a:rPr>
              <a:t>    Elsőrendű </a:t>
            </a: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  <a:ea typeface="+mj-ea"/>
                <a:cs typeface="+mj-cs"/>
              </a:rPr>
              <a:t>és másodrendű bizonylat</a:t>
            </a:r>
          </a:p>
        </p:txBody>
      </p:sp>
      <p:pic>
        <p:nvPicPr>
          <p:cNvPr id="4" name="Kép 3" descr="papirus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643182"/>
            <a:ext cx="3613979" cy="2390786"/>
          </a:xfrm>
          <a:prstGeom prst="rect">
            <a:avLst/>
          </a:prstGeom>
        </p:spPr>
      </p:pic>
      <p:pic>
        <p:nvPicPr>
          <p:cNvPr id="5" name="Kép 4" descr="dv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571744"/>
            <a:ext cx="3116262" cy="26384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Nyomtatók fejlődése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Hagyományos írógép (</a:t>
            </a:r>
            <a:r>
              <a:rPr lang="hu-HU" dirty="0" err="1" smtClean="0"/>
              <a:t>mechamikus</a:t>
            </a:r>
            <a:r>
              <a:rPr lang="hu-HU" dirty="0" smtClean="0"/>
              <a:t>)</a:t>
            </a:r>
          </a:p>
          <a:p>
            <a:r>
              <a:rPr lang="hu-HU" dirty="0" smtClean="0"/>
              <a:t>Elektromos írógép</a:t>
            </a:r>
          </a:p>
          <a:p>
            <a:r>
              <a:rPr lang="hu-HU" dirty="0" smtClean="0"/>
              <a:t>Mátrix nyomtató</a:t>
            </a:r>
          </a:p>
          <a:p>
            <a:r>
              <a:rPr lang="hu-HU" dirty="0" smtClean="0"/>
              <a:t>Tintasugaras nyomtató</a:t>
            </a:r>
          </a:p>
          <a:p>
            <a:r>
              <a:rPr lang="hu-HU" dirty="0" smtClean="0"/>
              <a:t>Lézernyomtató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Nyomtatók fő paraméterei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 hüvelykre kinyomtatható pontok száma: </a:t>
            </a:r>
            <a:r>
              <a:rPr lang="hu-HU" dirty="0" err="1" smtClean="0"/>
              <a:t>dpi</a:t>
            </a:r>
            <a:r>
              <a:rPr lang="hu-HU" dirty="0" smtClean="0"/>
              <a:t> (</a:t>
            </a:r>
            <a:r>
              <a:rPr lang="hu-HU" dirty="0" err="1" smtClean="0"/>
              <a:t>dot</a:t>
            </a:r>
            <a:r>
              <a:rPr lang="hu-HU" dirty="0" smtClean="0"/>
              <a:t>  per inch, 1 inch=2,54 cm),</a:t>
            </a:r>
            <a:br>
              <a:rPr lang="hu-HU" dirty="0" smtClean="0"/>
            </a:br>
            <a:r>
              <a:rPr lang="hu-HU" i="1" dirty="0" smtClean="0">
                <a:hlinkClick r:id="rId2" tooltip="Latin nyelv"/>
              </a:rPr>
              <a:t>latinul</a:t>
            </a:r>
            <a:r>
              <a:rPr lang="hu-HU" i="1" dirty="0" smtClean="0"/>
              <a:t> </a:t>
            </a:r>
            <a:r>
              <a:rPr lang="hu-HU" i="1" dirty="0" err="1" smtClean="0"/>
              <a:t>digitus</a:t>
            </a:r>
            <a:r>
              <a:rPr lang="hu-HU" i="1" dirty="0" smtClean="0"/>
              <a:t>; </a:t>
            </a:r>
            <a:r>
              <a:rPr lang="hu-HU" i="1" dirty="0" smtClean="0">
                <a:hlinkClick r:id="rId3" tooltip="Német nyelv"/>
              </a:rPr>
              <a:t>németül</a:t>
            </a:r>
            <a:r>
              <a:rPr lang="hu-HU" i="1" dirty="0" smtClean="0"/>
              <a:t> </a:t>
            </a:r>
            <a:r>
              <a:rPr lang="hu-HU" i="1" dirty="0" err="1" smtClean="0"/>
              <a:t>Zoll</a:t>
            </a:r>
            <a:r>
              <a:rPr lang="hu-HU" i="1" dirty="0" smtClean="0"/>
              <a:t> (ejtsd: coll); </a:t>
            </a:r>
            <a:r>
              <a:rPr lang="hu-HU" i="1" dirty="0" smtClean="0">
                <a:hlinkClick r:id="rId4" tooltip="Angol nyelv"/>
              </a:rPr>
              <a:t>angolul</a:t>
            </a:r>
            <a:r>
              <a:rPr lang="hu-HU" i="1" dirty="0" smtClean="0"/>
              <a:t> inch (ejtsd: </a:t>
            </a:r>
            <a:r>
              <a:rPr lang="hu-HU" i="1" dirty="0" err="1" smtClean="0"/>
              <a:t>incs</a:t>
            </a:r>
            <a:r>
              <a:rPr lang="hu-HU" i="1" dirty="0" smtClean="0"/>
              <a:t>)</a:t>
            </a:r>
          </a:p>
          <a:p>
            <a:r>
              <a:rPr lang="hu-HU" sz="4400" i="1" dirty="0" smtClean="0"/>
              <a:t>oldal/ perc</a:t>
            </a:r>
          </a:p>
          <a:p>
            <a:r>
              <a:rPr lang="hu-HU" sz="4400" i="1" dirty="0" err="1" smtClean="0"/>
              <a:t>Ppi</a:t>
            </a:r>
            <a:r>
              <a:rPr lang="hu-HU" sz="4400" i="1" dirty="0" smtClean="0"/>
              <a:t>=festékpont per inch</a:t>
            </a:r>
          </a:p>
          <a:p>
            <a:endParaRPr lang="hu-HU" sz="2000" i="1" dirty="0" smtClean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r>
              <a:rPr lang="hu-HU" dirty="0" smtClean="0"/>
              <a:t>Mátrixnyomtatók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1477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9 tűsek: 72 </a:t>
            </a:r>
            <a:r>
              <a:rPr lang="hu-HU" dirty="0" err="1" smtClean="0"/>
              <a:t>dpi</a:t>
            </a:r>
            <a:r>
              <a:rPr lang="hu-HU" dirty="0" smtClean="0"/>
              <a:t>, majd 144 </a:t>
            </a:r>
            <a:r>
              <a:rPr lang="hu-HU" dirty="0" err="1" smtClean="0"/>
              <a:t>dpi</a:t>
            </a:r>
            <a:r>
              <a:rPr lang="hu-HU" dirty="0" smtClean="0"/>
              <a:t> </a:t>
            </a:r>
          </a:p>
          <a:p>
            <a:r>
              <a:rPr lang="hu-HU" dirty="0" smtClean="0"/>
              <a:t>Tű+ festékszalag</a:t>
            </a:r>
          </a:p>
          <a:p>
            <a:r>
              <a:rPr lang="hu-HU" dirty="0" smtClean="0"/>
              <a:t>Ma 24 tűsek, 12-12 tű két oszlopban (360 </a:t>
            </a:r>
            <a:r>
              <a:rPr lang="hu-HU" dirty="0" err="1" smtClean="0"/>
              <a:t>dpi</a:t>
            </a:r>
            <a:r>
              <a:rPr lang="hu-HU" dirty="0" smtClean="0"/>
              <a:t>)</a:t>
            </a:r>
          </a:p>
          <a:p>
            <a:r>
              <a:rPr lang="hu-HU" dirty="0" smtClean="0"/>
              <a:t>Zajos  a tűket mozgató tűágyúk miatt</a:t>
            </a:r>
          </a:p>
          <a:p>
            <a:r>
              <a:rPr lang="hu-HU" dirty="0" smtClean="0"/>
              <a:t>Alacsony </a:t>
            </a:r>
            <a:r>
              <a:rPr lang="hu-HU" dirty="0" err="1" smtClean="0"/>
              <a:t>ppi</a:t>
            </a:r>
            <a:r>
              <a:rPr lang="hu-HU" dirty="0" smtClean="0"/>
              <a:t> ( a lézernyomtatók </a:t>
            </a:r>
            <a:r>
              <a:rPr lang="hu-HU" dirty="0" err="1" smtClean="0"/>
              <a:t>dpi-je</a:t>
            </a:r>
            <a:r>
              <a:rPr lang="hu-HU" dirty="0" smtClean="0"/>
              <a:t> közel azonos, mégis szebb a lézernyomat)</a:t>
            </a:r>
          </a:p>
          <a:p>
            <a:r>
              <a:rPr lang="hu-HU" dirty="0" smtClean="0"/>
              <a:t>Leporellóra nyomtat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Tintasugaras nyomtatók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Festékcseppeket lő ki</a:t>
            </a:r>
          </a:p>
          <a:p>
            <a:r>
              <a:rPr lang="hu-HU" dirty="0" smtClean="0"/>
              <a:t>A nyomtató feje 50-60 festékkamrát tartalmaz</a:t>
            </a:r>
          </a:p>
          <a:p>
            <a:r>
              <a:rPr lang="hu-HU" dirty="0" smtClean="0"/>
              <a:t>Nyomtatás: a festékkamra összenyomásával vagy a tartály hirtelen felmelegítésével</a:t>
            </a:r>
          </a:p>
          <a:p>
            <a:r>
              <a:rPr lang="hu-HU" dirty="0" smtClean="0"/>
              <a:t>Kb. 360 </a:t>
            </a:r>
            <a:r>
              <a:rPr lang="hu-HU" dirty="0" err="1" smtClean="0"/>
              <a:t>dpi</a:t>
            </a:r>
            <a:r>
              <a:rPr lang="hu-HU" dirty="0" smtClean="0"/>
              <a:t> a minősége</a:t>
            </a:r>
          </a:p>
          <a:p>
            <a:r>
              <a:rPr lang="hu-HU" dirty="0" smtClean="0"/>
              <a:t>Soronként nyomtat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000132"/>
          </a:xfrm>
        </p:spPr>
        <p:txBody>
          <a:bodyPr/>
          <a:lstStyle/>
          <a:p>
            <a:r>
              <a:rPr lang="hu-HU" dirty="0" smtClean="0"/>
              <a:t>Lézernyomtatók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6400800" cy="507207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hu-HU" dirty="0" smtClean="0"/>
              <a:t>A fénymásolóhoz hasonlóan működik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/>
              <a:t>Oldalanként nyomtat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/>
              <a:t>Szelénhengerrel működik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/>
              <a:t>A festékport ráégetik a papírra (a kijövő papírlap meleg)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/>
              <a:t>4-6 oldal/ perc, 300 </a:t>
            </a:r>
            <a:r>
              <a:rPr lang="hu-HU" dirty="0" err="1" smtClean="0"/>
              <a:t>dpi</a:t>
            </a:r>
            <a:endParaRPr lang="hu-HU" dirty="0" smtClean="0"/>
          </a:p>
          <a:p>
            <a:pPr algn="l">
              <a:buFont typeface="Arial" pitchFamily="34" charset="0"/>
              <a:buChar char="•"/>
            </a:pPr>
            <a:r>
              <a:rPr lang="hu-HU" dirty="0" smtClean="0"/>
              <a:t>A drágábbak: 30-40 oldal/ perc, 1200 </a:t>
            </a:r>
            <a:r>
              <a:rPr lang="hu-HU" dirty="0" err="1" smtClean="0"/>
              <a:t>dpi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Nyomtatók kijelzései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POWER (zöld </a:t>
            </a:r>
            <a:r>
              <a:rPr lang="hu-HU" dirty="0" err="1" smtClean="0"/>
              <a:t>led</a:t>
            </a:r>
            <a:r>
              <a:rPr lang="hu-HU" dirty="0" smtClean="0"/>
              <a:t>)</a:t>
            </a:r>
          </a:p>
          <a:p>
            <a:r>
              <a:rPr lang="hu-HU" dirty="0" smtClean="0"/>
              <a:t>ON LINE	</a:t>
            </a:r>
          </a:p>
          <a:p>
            <a:r>
              <a:rPr lang="hu-HU" dirty="0" smtClean="0"/>
              <a:t>PAPER OUT</a:t>
            </a:r>
          </a:p>
          <a:p>
            <a:r>
              <a:rPr lang="hu-HU" dirty="0" smtClean="0"/>
              <a:t>LOAD</a:t>
            </a:r>
          </a:p>
          <a:p>
            <a:r>
              <a:rPr lang="hu-HU" dirty="0" smtClean="0"/>
              <a:t>EJECT</a:t>
            </a:r>
          </a:p>
          <a:p>
            <a:r>
              <a:rPr lang="hu-HU" smtClean="0"/>
              <a:t>MÁTRIXOKON: LF (LINE FEED), FF (FORM FEED)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nyomtatunk?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Leporelló (2000 lap)</a:t>
            </a:r>
          </a:p>
          <a:p>
            <a:r>
              <a:rPr lang="hu-HU" dirty="0" smtClean="0"/>
              <a:t>Egyes lap </a:t>
            </a:r>
            <a:endParaRPr lang="hu-HU" dirty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1 ív=A0-ás lap, félbehajtva A1-es, azt félbehajtva A2-es, félbehajtva A3-as…</a:t>
            </a:r>
          </a:p>
          <a:p>
            <a:r>
              <a:rPr lang="hu-HU" dirty="0" smtClean="0">
                <a:sym typeface="Wingdings" pitchFamily="2" charset="2"/>
              </a:rPr>
              <a:t>Az írógéplap az A4-es (297 mm×210 mm)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Papír tömege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 négyzetméternyi papír tömege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285852" y="2928934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Lap fajtája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tömeg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Rajzlap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120 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A5-ös írólap, géppapír</a:t>
                      </a:r>
                    </a:p>
                    <a:p>
                      <a:r>
                        <a:rPr lang="hu-HU" dirty="0" smtClean="0"/>
                        <a:t>Névjegykártya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80-100 g</a:t>
                      </a:r>
                    </a:p>
                    <a:p>
                      <a:r>
                        <a:rPr lang="hu-HU" dirty="0" smtClean="0"/>
                        <a:t>140 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Selyempapír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40 g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224</Words>
  <Application>Microsoft Office PowerPoint</Application>
  <PresentationFormat>Diavetítés a képernyőre (4:3 oldalarány)</PresentationFormat>
  <Paragraphs>57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Papírusztekercs  vagy DVD?</vt:lpstr>
      <vt:lpstr>Nyomtatók fejlődése</vt:lpstr>
      <vt:lpstr>Nyomtatók fő paraméterei</vt:lpstr>
      <vt:lpstr>Mátrixnyomtatók jellemzői</vt:lpstr>
      <vt:lpstr>Tintasugaras nyomtatók</vt:lpstr>
      <vt:lpstr>Lézernyomtatók</vt:lpstr>
      <vt:lpstr>Nyomtatók kijelzései</vt:lpstr>
      <vt:lpstr>Mire nyomtatunk?</vt:lpstr>
      <vt:lpstr>Papír tömege</vt:lpstr>
    </vt:vector>
  </TitlesOfParts>
  <Company>szervezet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Papírusztekercs  vagy DVD?</dc:title>
  <dc:creator>név</dc:creator>
  <cp:lastModifiedBy>név</cp:lastModifiedBy>
  <cp:revision>7</cp:revision>
  <dcterms:created xsi:type="dcterms:W3CDTF">2009-09-24T08:18:23Z</dcterms:created>
  <dcterms:modified xsi:type="dcterms:W3CDTF">2009-09-24T09:02:14Z</dcterms:modified>
</cp:coreProperties>
</file>